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1" r:id="rId4"/>
    <p:sldId id="262" r:id="rId5"/>
    <p:sldId id="265" r:id="rId6"/>
    <p:sldId id="266" r:id="rId7"/>
    <p:sldId id="267" r:id="rId8"/>
    <p:sldId id="263" r:id="rId9"/>
    <p:sldId id="264" r:id="rId10"/>
    <p:sldId id="268" r:id="rId11"/>
    <p:sldId id="269" r:id="rId12"/>
    <p:sldId id="275" r:id="rId13"/>
    <p:sldId id="270" r:id="rId14"/>
    <p:sldId id="273" r:id="rId15"/>
    <p:sldId id="271" r:id="rId16"/>
    <p:sldId id="272" r:id="rId17"/>
    <p:sldId id="258" r:id="rId18"/>
    <p:sldId id="259" r:id="rId19"/>
    <p:sldId id="274"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244A40-98C1-49F0-A835-070E286A1A2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84CC09A3-38B9-45BD-9817-E2DD1894CD14}">
      <dgm:prSet/>
      <dgm:spPr>
        <a:solidFill>
          <a:srgbClr val="002060"/>
        </a:solidFill>
      </dgm:spPr>
      <dgm:t>
        <a:bodyPr/>
        <a:lstStyle/>
        <a:p>
          <a:pPr algn="ctr" rtl="0"/>
          <a:r>
            <a:rPr lang="es-CO" dirty="0" smtClean="0"/>
            <a:t>15 Por dondequiera que salían, la mano de Jehová estaba contra ellos para mal, como Jehová había dicho, y como Jehová se lo había jurado; y tuvieron gran aflicción.</a:t>
          </a:r>
          <a:endParaRPr lang="es-CO" dirty="0"/>
        </a:p>
      </dgm:t>
    </dgm:pt>
    <dgm:pt modelId="{4C1D52F9-E75A-4819-8BFC-7EEC985EEB1C}" type="parTrans" cxnId="{ECFBC4B9-835B-45F5-A190-1987C906DB99}">
      <dgm:prSet/>
      <dgm:spPr/>
      <dgm:t>
        <a:bodyPr/>
        <a:lstStyle/>
        <a:p>
          <a:endParaRPr lang="es-CO"/>
        </a:p>
      </dgm:t>
    </dgm:pt>
    <dgm:pt modelId="{C652C589-E17B-4EFC-BA07-82601EBABDB0}" type="sibTrans" cxnId="{ECFBC4B9-835B-45F5-A190-1987C906DB99}">
      <dgm:prSet/>
      <dgm:spPr/>
      <dgm:t>
        <a:bodyPr/>
        <a:lstStyle/>
        <a:p>
          <a:endParaRPr lang="es-CO"/>
        </a:p>
      </dgm:t>
    </dgm:pt>
    <dgm:pt modelId="{8E544C81-645A-48B6-91CF-E2DC51A09333}" type="pres">
      <dgm:prSet presAssocID="{AE244A40-98C1-49F0-A835-070E286A1A28}" presName="linear" presStyleCnt="0">
        <dgm:presLayoutVars>
          <dgm:animLvl val="lvl"/>
          <dgm:resizeHandles val="exact"/>
        </dgm:presLayoutVars>
      </dgm:prSet>
      <dgm:spPr/>
    </dgm:pt>
    <dgm:pt modelId="{DE20541D-630C-462C-B1ED-36606171C61C}" type="pres">
      <dgm:prSet presAssocID="{84CC09A3-38B9-45BD-9817-E2DD1894CD14}" presName="parentText" presStyleLbl="node1" presStyleIdx="0" presStyleCnt="1" custScaleY="123131">
        <dgm:presLayoutVars>
          <dgm:chMax val="0"/>
          <dgm:bulletEnabled val="1"/>
        </dgm:presLayoutVars>
      </dgm:prSet>
      <dgm:spPr/>
    </dgm:pt>
  </dgm:ptLst>
  <dgm:cxnLst>
    <dgm:cxn modelId="{571A666F-EADC-4430-BA8F-37BBAE6B0982}" type="presOf" srcId="{84CC09A3-38B9-45BD-9817-E2DD1894CD14}" destId="{DE20541D-630C-462C-B1ED-36606171C61C}" srcOrd="0" destOrd="0" presId="urn:microsoft.com/office/officeart/2005/8/layout/vList2"/>
    <dgm:cxn modelId="{54538A7B-4B8B-4676-A833-62821C750324}" type="presOf" srcId="{AE244A40-98C1-49F0-A835-070E286A1A28}" destId="{8E544C81-645A-48B6-91CF-E2DC51A09333}" srcOrd="0" destOrd="0" presId="urn:microsoft.com/office/officeart/2005/8/layout/vList2"/>
    <dgm:cxn modelId="{ECFBC4B9-835B-45F5-A190-1987C906DB99}" srcId="{AE244A40-98C1-49F0-A835-070E286A1A28}" destId="{84CC09A3-38B9-45BD-9817-E2DD1894CD14}" srcOrd="0" destOrd="0" parTransId="{4C1D52F9-E75A-4819-8BFC-7EEC985EEB1C}" sibTransId="{C652C589-E17B-4EFC-BA07-82601EBABDB0}"/>
    <dgm:cxn modelId="{4407422C-AF3E-47AC-A984-1AC752BDA14F}" type="presParOf" srcId="{8E544C81-645A-48B6-91CF-E2DC51A09333}" destId="{DE20541D-630C-462C-B1ED-36606171C61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20541D-630C-462C-B1ED-36606171C61C}">
      <dsp:nvSpPr>
        <dsp:cNvPr id="0" name=""/>
        <dsp:cNvSpPr/>
      </dsp:nvSpPr>
      <dsp:spPr>
        <a:xfrm>
          <a:off x="0" y="90749"/>
          <a:ext cx="3826768" cy="5264071"/>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es-CO" sz="2900" kern="1200" dirty="0" smtClean="0"/>
            <a:t>15 Por dondequiera que salían, la mano de Jehová estaba contra ellos para mal, como Jehová había dicho, y como Jehová se lo había jurado; y tuvieron gran aflicción.</a:t>
          </a:r>
          <a:endParaRPr lang="es-CO" sz="2900" kern="1200" dirty="0"/>
        </a:p>
      </dsp:txBody>
      <dsp:txXfrm>
        <a:off x="186807" y="277556"/>
        <a:ext cx="3453154" cy="489045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04/09/2015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04/09/2015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04/09/2015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04/09/2015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04/09/2015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04/09/2015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04/09/2015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04/09/2015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04/09/2015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1026" name="Picture 2" descr="http://educandoconlabiblia.webs.com/Cristo-te-ama.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43572" y="908720"/>
            <a:ext cx="6696744" cy="5229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51448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p:spPr>
        <p:txBody>
          <a:bodyPr>
            <a:noAutofit/>
          </a:bodyPr>
          <a:lstStyle/>
          <a:p>
            <a:r>
              <a:rPr lang="es-CO" sz="8000" b="1" i="1" dirty="0" smtClean="0"/>
              <a:t>Jesús te ama</a:t>
            </a:r>
            <a:endParaRPr lang="es-CO" sz="8000" b="1" i="1" dirty="0"/>
          </a:p>
        </p:txBody>
      </p:sp>
      <p:sp>
        <p:nvSpPr>
          <p:cNvPr id="3" name="2 Marcador de contenido"/>
          <p:cNvSpPr>
            <a:spLocks noGrp="1"/>
          </p:cNvSpPr>
          <p:nvPr>
            <p:ph idx="1"/>
          </p:nvPr>
        </p:nvSpPr>
        <p:spPr>
          <a:xfrm>
            <a:off x="457200" y="1600201"/>
            <a:ext cx="5842992" cy="2404864"/>
          </a:xfrm>
          <a:solidFill>
            <a:schemeClr val="accent5">
              <a:lumMod val="20000"/>
              <a:lumOff val="80000"/>
            </a:schemeClr>
          </a:solidFill>
        </p:spPr>
        <p:txBody>
          <a:bodyPr>
            <a:normAutofit/>
          </a:bodyPr>
          <a:lstStyle/>
          <a:p>
            <a:pPr marL="0" indent="0">
              <a:buNone/>
            </a:pPr>
            <a:r>
              <a:rPr lang="es-CO" sz="2400" dirty="0" smtClean="0"/>
              <a:t>El propósito de este tema </a:t>
            </a:r>
            <a:r>
              <a:rPr lang="es-CO" sz="2400" dirty="0"/>
              <a:t>es darle a conocer a JESUCRISTO y lo que EL nos ha dejado de enseñanzas en su Palabra la Biblia, para ayudar a nuestros hijos, para que sean los Ciudadanos del Cielo. DIOS desea que todos seamos sus hijos obedientes</a:t>
            </a:r>
            <a:r>
              <a:rPr lang="es-CO" sz="2400" dirty="0" smtClean="0"/>
              <a:t>.</a:t>
            </a:r>
            <a:endParaRPr lang="es-CO" sz="2400" dirty="0"/>
          </a:p>
        </p:txBody>
      </p:sp>
      <p:pic>
        <p:nvPicPr>
          <p:cNvPr id="2050" name="Picture 2" descr="http://educandoconlabiblia.webs.com/Bibl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628800"/>
            <a:ext cx="2448272" cy="244827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83568" y="4442347"/>
            <a:ext cx="7902624" cy="2062103"/>
          </a:xfrm>
          <a:prstGeom prst="rect">
            <a:avLst/>
          </a:prstGeom>
          <a:solidFill>
            <a:schemeClr val="accent6">
              <a:lumMod val="40000"/>
              <a:lumOff val="60000"/>
            </a:schemeClr>
          </a:solidFill>
        </p:spPr>
        <p:txBody>
          <a:bodyPr wrap="square">
            <a:spAutoFit/>
          </a:bodyPr>
          <a:lstStyle/>
          <a:p>
            <a:r>
              <a:rPr lang="es-CO" sz="2800" dirty="0"/>
              <a:t>"</a:t>
            </a:r>
            <a:r>
              <a:rPr lang="es-CO" sz="2800" dirty="0">
                <a:latin typeface="Agency FB" pitchFamily="34" charset="0"/>
              </a:rPr>
              <a:t>Escucha el consejo, y recibe la corrección, Para que seas sabio en tu vejez</a:t>
            </a:r>
            <a:r>
              <a:rPr lang="es-CO" sz="2800" dirty="0"/>
              <a:t>", </a:t>
            </a:r>
            <a:r>
              <a:rPr lang="es-CO" sz="2800" u="sng" dirty="0">
                <a:solidFill>
                  <a:srgbClr val="0070C0"/>
                </a:solidFill>
              </a:rPr>
              <a:t>Proverbios 19:20</a:t>
            </a:r>
          </a:p>
          <a:p>
            <a:r>
              <a:rPr lang="es-CO" sz="2400" dirty="0"/>
              <a:t>Las Escuelas </a:t>
            </a:r>
            <a:r>
              <a:rPr lang="es-CO" sz="2400" dirty="0" smtClean="0"/>
              <a:t>de los profetas, igual que las escuelas cristianas de hoy </a:t>
            </a:r>
            <a:r>
              <a:rPr lang="es-CO" sz="2400" dirty="0"/>
              <a:t>estas para hacer la voluntad de DIOS y EL desea que todos aprendamos el Evangelio y lo podamos vivir cada día.</a:t>
            </a:r>
          </a:p>
        </p:txBody>
      </p:sp>
    </p:spTree>
    <p:extLst>
      <p:ext uri="{BB962C8B-B14F-4D97-AF65-F5344CB8AC3E}">
        <p14:creationId xmlns:p14="http://schemas.microsoft.com/office/powerpoint/2010/main" val="3854678145"/>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6203032" cy="1800199"/>
          </a:xfrm>
          <a:solidFill>
            <a:schemeClr val="bg2">
              <a:lumMod val="90000"/>
            </a:schemeClr>
          </a:solidFill>
        </p:spPr>
        <p:txBody>
          <a:bodyPr>
            <a:normAutofit fontScale="85000" lnSpcReduction="20000"/>
          </a:bodyPr>
          <a:lstStyle/>
          <a:p>
            <a:pPr marL="0" indent="0">
              <a:buNone/>
            </a:pPr>
            <a:r>
              <a:rPr lang="es-CO" dirty="0" smtClean="0"/>
              <a:t>Aprende </a:t>
            </a:r>
            <a:r>
              <a:rPr lang="es-CO" dirty="0"/>
              <a:t>a vivir para DIOS a ser un buen padre, un buen hijo(a), un buen alumno(a), DIOS desea que tu </a:t>
            </a:r>
            <a:r>
              <a:rPr lang="es-CO" dirty="0" smtClean="0"/>
              <a:t>seas </a:t>
            </a:r>
            <a:r>
              <a:rPr lang="es-CO" dirty="0"/>
              <a:t>el mejor como Daniel y sus amigos, pero Daniel </a:t>
            </a:r>
            <a:r>
              <a:rPr lang="es-CO" dirty="0" smtClean="0"/>
              <a:t>decidió </a:t>
            </a:r>
            <a:r>
              <a:rPr lang="es-CO" dirty="0"/>
              <a:t>seguir fiel a DIOS</a:t>
            </a:r>
            <a:r>
              <a:rPr lang="es-CO" dirty="0" smtClean="0"/>
              <a:t>:</a:t>
            </a:r>
            <a:r>
              <a:rPr lang="es-CO" dirty="0"/>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476672"/>
            <a:ext cx="2077963"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2852936"/>
            <a:ext cx="7632848" cy="3785652"/>
          </a:xfrm>
          <a:prstGeom prst="rect">
            <a:avLst/>
          </a:prstGeom>
          <a:solidFill>
            <a:schemeClr val="bg2">
              <a:lumMod val="90000"/>
            </a:schemeClr>
          </a:solidFill>
        </p:spPr>
        <p:txBody>
          <a:bodyPr wrap="square">
            <a:spAutoFit/>
          </a:bodyPr>
          <a:lstStyle/>
          <a:p>
            <a:r>
              <a:rPr lang="es-CO" sz="2400" b="1" dirty="0" smtClean="0">
                <a:solidFill>
                  <a:srgbClr val="FF0000"/>
                </a:solidFill>
              </a:rPr>
              <a:t>Daniel 1: 3-8</a:t>
            </a:r>
            <a:r>
              <a:rPr lang="es-CO" sz="2400" dirty="0" smtClean="0"/>
              <a:t>. Y </a:t>
            </a:r>
            <a:r>
              <a:rPr lang="es-CO" sz="2400" dirty="0"/>
              <a:t>dijo el rey a Aspenaz, jefe de sus eunucos, que trajese de los hijos de Israel, del linaje real de los </a:t>
            </a:r>
            <a:r>
              <a:rPr lang="es-CO" sz="2400" dirty="0" smtClean="0"/>
              <a:t>príncipes, 4</a:t>
            </a:r>
            <a:r>
              <a:rPr lang="es-CO" sz="2400" dirty="0"/>
              <a:t> muchachos en quienes no hubiese tacha alguna, de buen parecer, enseñados en toda sabiduría, sabios en ciencia y de buen entendimiento, e idóneos para estar en el palacio del rey; y que les enseñase las letras y la lengua de los </a:t>
            </a:r>
            <a:r>
              <a:rPr lang="es-CO" sz="2400" dirty="0" smtClean="0"/>
              <a:t>caldeos. 5</a:t>
            </a:r>
            <a:r>
              <a:rPr lang="es-CO" sz="2400" dirty="0"/>
              <a:t> Y les señaló el rey ración para cada día, de la provisión de la comida del rey, y del vino que él bebía; y que los criase tres años, para que al fin de ellos se presentasen delante del rey.</a:t>
            </a:r>
          </a:p>
        </p:txBody>
      </p:sp>
    </p:spTree>
    <p:extLst>
      <p:ext uri="{BB962C8B-B14F-4D97-AF65-F5344CB8AC3E}">
        <p14:creationId xmlns:p14="http://schemas.microsoft.com/office/powerpoint/2010/main" val="12167845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872208"/>
          </a:xfrm>
        </p:spPr>
        <p:txBody>
          <a:bodyPr>
            <a:normAutofit fontScale="85000" lnSpcReduction="10000"/>
          </a:bodyPr>
          <a:lstStyle/>
          <a:p>
            <a:pPr marL="0" indent="0">
              <a:buNone/>
            </a:pPr>
            <a:r>
              <a:rPr lang="es-CO" dirty="0"/>
              <a:t> 6 Entre éstos estaban Daniel, Ananías, Misael y Azarías, de los hijos de </a:t>
            </a:r>
            <a:r>
              <a:rPr lang="es-CO" dirty="0" smtClean="0"/>
              <a:t>Judá. 7</a:t>
            </a:r>
            <a:r>
              <a:rPr lang="es-CO" dirty="0"/>
              <a:t> A éstos el jefe de los eunucos puso nombres: puso a Daniel, Beltsasar; a Ananías, Sadrac; a Misael, Mesac; y a Azarías, Abed-nego</a:t>
            </a:r>
            <a:r>
              <a:rPr lang="es-CO" dirty="0" smtClean="0"/>
              <a:t>.</a:t>
            </a:r>
            <a:endParaRPr lang="es-CO" dirty="0"/>
          </a:p>
          <a:p>
            <a:endParaRPr lang="es-CO" dirty="0"/>
          </a:p>
        </p:txBody>
      </p:sp>
      <p:sp>
        <p:nvSpPr>
          <p:cNvPr id="4" name="3 Rectángulo"/>
          <p:cNvSpPr/>
          <p:nvPr/>
        </p:nvSpPr>
        <p:spPr>
          <a:xfrm>
            <a:off x="1187624" y="2921818"/>
            <a:ext cx="4572000" cy="3108543"/>
          </a:xfrm>
          <a:prstGeom prst="rect">
            <a:avLst/>
          </a:prstGeom>
        </p:spPr>
        <p:txBody>
          <a:bodyPr>
            <a:spAutoFit/>
          </a:bodyPr>
          <a:lstStyle/>
          <a:p>
            <a:r>
              <a:rPr lang="es-CO" sz="2800" dirty="0"/>
              <a:t>8 </a:t>
            </a:r>
            <a:r>
              <a:rPr lang="es-CO" sz="2800" b="1" dirty="0">
                <a:solidFill>
                  <a:srgbClr val="FF0000"/>
                </a:solidFill>
              </a:rPr>
              <a:t>Y Daniel propuso en su corazón no contaminarse con la porción de la comida del rey, ni con el vino que él bebía; pidió, por tanto, al jefe de los eunucos que no se le obligase a contaminarse</a:t>
            </a:r>
            <a:r>
              <a:rPr lang="es-CO" sz="2800" dirty="0" smtClean="0"/>
              <a:t>.</a:t>
            </a:r>
            <a:endParaRPr lang="es-CO" sz="28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6908" y="2780928"/>
            <a:ext cx="2808312" cy="3390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314556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92697"/>
            <a:ext cx="3754760" cy="5472608"/>
          </a:xfrm>
          <a:solidFill>
            <a:schemeClr val="accent2">
              <a:lumMod val="20000"/>
              <a:lumOff val="80000"/>
            </a:schemeClr>
          </a:solidFill>
        </p:spPr>
        <p:txBody>
          <a:bodyPr>
            <a:normAutofit lnSpcReduction="10000"/>
          </a:bodyPr>
          <a:lstStyle/>
          <a:p>
            <a:pPr marL="0" indent="0" algn="ctr">
              <a:buNone/>
            </a:pPr>
            <a:r>
              <a:rPr lang="es-CO" sz="4000" dirty="0" smtClean="0">
                <a:solidFill>
                  <a:srgbClr val="0070C0"/>
                </a:solidFill>
              </a:rPr>
              <a:t>Verso </a:t>
            </a:r>
            <a:r>
              <a:rPr lang="es-CO" sz="4000" dirty="0">
                <a:solidFill>
                  <a:srgbClr val="0070C0"/>
                </a:solidFill>
              </a:rPr>
              <a:t>12</a:t>
            </a:r>
            <a:r>
              <a:rPr lang="es-CO" sz="4000" dirty="0" smtClean="0">
                <a:solidFill>
                  <a:srgbClr val="0070C0"/>
                </a:solidFill>
              </a:rPr>
              <a:t>.</a:t>
            </a:r>
          </a:p>
          <a:p>
            <a:pPr marL="0" indent="0" algn="ctr">
              <a:buNone/>
            </a:pPr>
            <a:r>
              <a:rPr lang="es-CO" sz="4000" dirty="0" smtClean="0"/>
              <a:t> </a:t>
            </a:r>
            <a:r>
              <a:rPr lang="es-CO" sz="4000" dirty="0"/>
              <a:t>Te ruego que hagas la prueba con </a:t>
            </a:r>
            <a:r>
              <a:rPr lang="es-CO" sz="4000" u="sng" dirty="0"/>
              <a:t>tus siervos </a:t>
            </a:r>
            <a:r>
              <a:rPr lang="es-CO" sz="4000" dirty="0"/>
              <a:t>por diez días, y nos den legumbres a comer, y agua a beber.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548680"/>
            <a:ext cx="4482244"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402242" y="5103858"/>
            <a:ext cx="4363970" cy="1015663"/>
          </a:xfrm>
          <a:prstGeom prst="rect">
            <a:avLst/>
          </a:prstGeom>
          <a:solidFill>
            <a:schemeClr val="accent2">
              <a:lumMod val="20000"/>
              <a:lumOff val="80000"/>
            </a:schemeClr>
          </a:solidFill>
        </p:spPr>
        <p:txBody>
          <a:bodyPr wrap="square">
            <a:spAutoFit/>
          </a:bodyPr>
          <a:lstStyle/>
          <a:p>
            <a:pPr algn="ctr"/>
            <a:r>
              <a:rPr lang="es-CO" sz="2000" b="1" dirty="0"/>
              <a:t>Daniel y sus compañeros demostraron que el </a:t>
            </a:r>
            <a:r>
              <a:rPr lang="es-CO" sz="2000" b="1" dirty="0" smtClean="0"/>
              <a:t>régimen  vegetariano </a:t>
            </a:r>
            <a:r>
              <a:rPr lang="es-CO" sz="2000" b="1" dirty="0"/>
              <a:t>establecido </a:t>
            </a:r>
            <a:r>
              <a:rPr lang="es-CO" sz="2000" b="1" dirty="0" smtClean="0"/>
              <a:t>originalmente </a:t>
            </a:r>
            <a:r>
              <a:rPr lang="es-CO" sz="2000" b="1" dirty="0"/>
              <a:t>es el mejor.</a:t>
            </a:r>
          </a:p>
        </p:txBody>
      </p:sp>
    </p:spTree>
    <p:extLst>
      <p:ext uri="{BB962C8B-B14F-4D97-AF65-F5344CB8AC3E}">
        <p14:creationId xmlns:p14="http://schemas.microsoft.com/office/powerpoint/2010/main" val="393868220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down)">
                                      <p:cBhvr>
                                        <p:cTn id="7" dur="580">
                                          <p:stCondLst>
                                            <p:cond delay="0"/>
                                          </p:stCondLst>
                                        </p:cTn>
                                        <p:tgtEl>
                                          <p:spTgt spid="4098"/>
                                        </p:tgtEl>
                                      </p:cBhvr>
                                    </p:animEffect>
                                    <p:anim calcmode="lin" valueType="num">
                                      <p:cBhvr>
                                        <p:cTn id="8"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13" dur="26">
                                          <p:stCondLst>
                                            <p:cond delay="650"/>
                                          </p:stCondLst>
                                        </p:cTn>
                                        <p:tgtEl>
                                          <p:spTgt spid="4098"/>
                                        </p:tgtEl>
                                      </p:cBhvr>
                                      <p:to x="100000" y="60000"/>
                                    </p:animScale>
                                    <p:animScale>
                                      <p:cBhvr>
                                        <p:cTn id="14" dur="166" decel="50000">
                                          <p:stCondLst>
                                            <p:cond delay="676"/>
                                          </p:stCondLst>
                                        </p:cTn>
                                        <p:tgtEl>
                                          <p:spTgt spid="4098"/>
                                        </p:tgtEl>
                                      </p:cBhvr>
                                      <p:to x="100000" y="100000"/>
                                    </p:animScale>
                                    <p:animScale>
                                      <p:cBhvr>
                                        <p:cTn id="15" dur="26">
                                          <p:stCondLst>
                                            <p:cond delay="1312"/>
                                          </p:stCondLst>
                                        </p:cTn>
                                        <p:tgtEl>
                                          <p:spTgt spid="4098"/>
                                        </p:tgtEl>
                                      </p:cBhvr>
                                      <p:to x="100000" y="80000"/>
                                    </p:animScale>
                                    <p:animScale>
                                      <p:cBhvr>
                                        <p:cTn id="16" dur="166" decel="50000">
                                          <p:stCondLst>
                                            <p:cond delay="1338"/>
                                          </p:stCondLst>
                                        </p:cTn>
                                        <p:tgtEl>
                                          <p:spTgt spid="4098"/>
                                        </p:tgtEl>
                                      </p:cBhvr>
                                      <p:to x="100000" y="100000"/>
                                    </p:animScale>
                                    <p:animScale>
                                      <p:cBhvr>
                                        <p:cTn id="17" dur="26">
                                          <p:stCondLst>
                                            <p:cond delay="1642"/>
                                          </p:stCondLst>
                                        </p:cTn>
                                        <p:tgtEl>
                                          <p:spTgt spid="4098"/>
                                        </p:tgtEl>
                                      </p:cBhvr>
                                      <p:to x="100000" y="90000"/>
                                    </p:animScale>
                                    <p:animScale>
                                      <p:cBhvr>
                                        <p:cTn id="18" dur="166" decel="50000">
                                          <p:stCondLst>
                                            <p:cond delay="1668"/>
                                          </p:stCondLst>
                                        </p:cTn>
                                        <p:tgtEl>
                                          <p:spTgt spid="4098"/>
                                        </p:tgtEl>
                                      </p:cBhvr>
                                      <p:to x="100000" y="100000"/>
                                    </p:animScale>
                                    <p:animScale>
                                      <p:cBhvr>
                                        <p:cTn id="19" dur="26">
                                          <p:stCondLst>
                                            <p:cond delay="1808"/>
                                          </p:stCondLst>
                                        </p:cTn>
                                        <p:tgtEl>
                                          <p:spTgt spid="4098"/>
                                        </p:tgtEl>
                                      </p:cBhvr>
                                      <p:to x="100000" y="95000"/>
                                    </p:animScale>
                                    <p:animScale>
                                      <p:cBhvr>
                                        <p:cTn id="20" dur="166" decel="50000">
                                          <p:stCondLst>
                                            <p:cond delay="1834"/>
                                          </p:stCondLst>
                                        </p:cTn>
                                        <p:tgtEl>
                                          <p:spTgt spid="4098"/>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down)">
                                      <p:cBhvr>
                                        <p:cTn id="23" dur="580">
                                          <p:stCondLst>
                                            <p:cond delay="0"/>
                                          </p:stCondLst>
                                        </p:cTn>
                                        <p:tgtEl>
                                          <p:spTgt spid="2"/>
                                        </p:tgtEl>
                                      </p:cBhvr>
                                    </p:animEffect>
                                    <p:anim calcmode="lin" valueType="num">
                                      <p:cBhvr>
                                        <p:cTn id="2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9" dur="26">
                                          <p:stCondLst>
                                            <p:cond delay="650"/>
                                          </p:stCondLst>
                                        </p:cTn>
                                        <p:tgtEl>
                                          <p:spTgt spid="2"/>
                                        </p:tgtEl>
                                      </p:cBhvr>
                                      <p:to x="100000" y="60000"/>
                                    </p:animScale>
                                    <p:animScale>
                                      <p:cBhvr>
                                        <p:cTn id="30" dur="166" decel="50000">
                                          <p:stCondLst>
                                            <p:cond delay="676"/>
                                          </p:stCondLst>
                                        </p:cTn>
                                        <p:tgtEl>
                                          <p:spTgt spid="2"/>
                                        </p:tgtEl>
                                      </p:cBhvr>
                                      <p:to x="100000" y="100000"/>
                                    </p:animScale>
                                    <p:animScale>
                                      <p:cBhvr>
                                        <p:cTn id="31" dur="26">
                                          <p:stCondLst>
                                            <p:cond delay="1312"/>
                                          </p:stCondLst>
                                        </p:cTn>
                                        <p:tgtEl>
                                          <p:spTgt spid="2"/>
                                        </p:tgtEl>
                                      </p:cBhvr>
                                      <p:to x="100000" y="80000"/>
                                    </p:animScale>
                                    <p:animScale>
                                      <p:cBhvr>
                                        <p:cTn id="32" dur="166" decel="50000">
                                          <p:stCondLst>
                                            <p:cond delay="1338"/>
                                          </p:stCondLst>
                                        </p:cTn>
                                        <p:tgtEl>
                                          <p:spTgt spid="2"/>
                                        </p:tgtEl>
                                      </p:cBhvr>
                                      <p:to x="100000" y="100000"/>
                                    </p:animScale>
                                    <p:animScale>
                                      <p:cBhvr>
                                        <p:cTn id="33" dur="26">
                                          <p:stCondLst>
                                            <p:cond delay="1642"/>
                                          </p:stCondLst>
                                        </p:cTn>
                                        <p:tgtEl>
                                          <p:spTgt spid="2"/>
                                        </p:tgtEl>
                                      </p:cBhvr>
                                      <p:to x="100000" y="90000"/>
                                    </p:animScale>
                                    <p:animScale>
                                      <p:cBhvr>
                                        <p:cTn id="34" dur="166" decel="50000">
                                          <p:stCondLst>
                                            <p:cond delay="1668"/>
                                          </p:stCondLst>
                                        </p:cTn>
                                        <p:tgtEl>
                                          <p:spTgt spid="2"/>
                                        </p:tgtEl>
                                      </p:cBhvr>
                                      <p:to x="100000" y="100000"/>
                                    </p:animScale>
                                    <p:animScale>
                                      <p:cBhvr>
                                        <p:cTn id="35" dur="26">
                                          <p:stCondLst>
                                            <p:cond delay="1808"/>
                                          </p:stCondLst>
                                        </p:cTn>
                                        <p:tgtEl>
                                          <p:spTgt spid="2"/>
                                        </p:tgtEl>
                                      </p:cBhvr>
                                      <p:to x="100000" y="95000"/>
                                    </p:animScale>
                                    <p:animScale>
                                      <p:cBhvr>
                                        <p:cTn id="36"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260648"/>
            <a:ext cx="8856984" cy="6480720"/>
          </a:xfrm>
        </p:spPr>
        <p:txBody>
          <a:bodyPr>
            <a:normAutofit fontScale="70000" lnSpcReduction="20000"/>
          </a:bodyPr>
          <a:lstStyle/>
          <a:p>
            <a:pPr marL="0" indent="0">
              <a:buNone/>
            </a:pPr>
            <a:r>
              <a:rPr lang="es-CO" sz="4500" b="1" dirty="0" smtClean="0"/>
              <a:t>Sobre el testimonio de estos cuatro hebreos el Comentario Bíblico Adventista dice</a:t>
            </a:r>
            <a:r>
              <a:rPr lang="es-CO" dirty="0" smtClean="0"/>
              <a:t>:</a:t>
            </a:r>
          </a:p>
          <a:p>
            <a:r>
              <a:rPr lang="es-CO" dirty="0" smtClean="0"/>
              <a:t>Este periodo de diez días parece </a:t>
            </a:r>
            <a:r>
              <a:rPr lang="es-CO" dirty="0"/>
              <a:t>ser un período demasiado corto para que se notara un cambio apreciable de apariencia y vigor físico. </a:t>
            </a:r>
            <a:r>
              <a:rPr lang="es-CO" b="1" dirty="0"/>
              <a:t>Sin embargo, gracias a sus hábitos de estricta temperancia, Daniel y sus compañeros ya disfrutaban de organismos sanos</a:t>
            </a:r>
            <a:r>
              <a:rPr lang="es-CO" dirty="0"/>
              <a:t> </a:t>
            </a:r>
            <a:r>
              <a:rPr lang="es-CO" b="1" u="sng" dirty="0">
                <a:solidFill>
                  <a:srgbClr val="0070C0"/>
                </a:solidFill>
              </a:rPr>
              <a:t>(ver </a:t>
            </a:r>
            <a:r>
              <a:rPr lang="es-CO" b="1" u="sng" dirty="0" smtClean="0">
                <a:solidFill>
                  <a:srgbClr val="0070C0"/>
                </a:solidFill>
              </a:rPr>
              <a:t>Profetas y Reyes </a:t>
            </a:r>
            <a:r>
              <a:rPr lang="es-CO" b="1" u="sng" dirty="0">
                <a:solidFill>
                  <a:srgbClr val="0070C0"/>
                </a:solidFill>
              </a:rPr>
              <a:t>353)</a:t>
            </a:r>
            <a:r>
              <a:rPr lang="es-CO" dirty="0"/>
              <a:t>, que respondieron a los beneficios de un régimen apropiado.  </a:t>
            </a:r>
            <a:endParaRPr lang="es-CO" dirty="0" smtClean="0"/>
          </a:p>
          <a:p>
            <a:r>
              <a:rPr lang="es-CO" dirty="0" smtClean="0"/>
              <a:t>Sin </a:t>
            </a:r>
            <a:r>
              <a:rPr lang="es-CO" dirty="0"/>
              <a:t>duda, su restablecimiento de los rigores de la larga marcha desde Judea fue más marcado que el de otros cautivos que no cultivaban hábitos de sobriedad.  </a:t>
            </a:r>
            <a:r>
              <a:rPr lang="es-CO" b="1" dirty="0"/>
              <a:t>En el caso de Daniel y de sus tres compañeros, el poder divino se unió con el esfuerzo humano y el resultado fue verdaderamente notable</a:t>
            </a:r>
            <a:r>
              <a:rPr lang="es-CO" dirty="0"/>
              <a:t> </a:t>
            </a:r>
            <a:r>
              <a:rPr lang="es-CO" b="1" u="sng" dirty="0" smtClean="0">
                <a:solidFill>
                  <a:srgbClr val="0070C0"/>
                </a:solidFill>
              </a:rPr>
              <a:t>(Patriarcas y Profetas </a:t>
            </a:r>
            <a:r>
              <a:rPr lang="es-CO" b="1" u="sng" dirty="0">
                <a:solidFill>
                  <a:srgbClr val="0070C0"/>
                </a:solidFill>
              </a:rPr>
              <a:t>215). </a:t>
            </a:r>
            <a:r>
              <a:rPr lang="es-CO" b="1" dirty="0"/>
              <a:t>La bendición de Dios acompañó la noble resolución de los jóvenes de no contaminarse con los manjares del rey</a:t>
            </a:r>
            <a:r>
              <a:rPr lang="es-CO" dirty="0"/>
              <a:t>.  </a:t>
            </a:r>
            <a:endParaRPr lang="es-CO" dirty="0" smtClean="0"/>
          </a:p>
          <a:p>
            <a:r>
              <a:rPr lang="es-CO" dirty="0" smtClean="0"/>
              <a:t>Sabían </a:t>
            </a:r>
            <a:r>
              <a:rPr lang="es-CO" dirty="0"/>
              <a:t>que la complacencia en alimentos y bebidas estimulantes no les permitiría alcanzar el mejor desarrollo físico y mental. </a:t>
            </a:r>
            <a:r>
              <a:rPr lang="es-CO" dirty="0"/>
              <a:t>Aspenaz</a:t>
            </a:r>
            <a:r>
              <a:rPr lang="es-CO" dirty="0"/>
              <a:t> estaba seguro de que “un régimen abstemio haría que estos jóvenes tuvieran una apariencia demacrada y enfermiza... en tanto que la lujosa comida proveniente de la mesa del rey los haría rubicundos y hermosos, y les impartiría una actividad física superior” </a:t>
            </a:r>
            <a:r>
              <a:rPr lang="es-CO" b="1" u="sng" dirty="0" smtClean="0">
                <a:solidFill>
                  <a:srgbClr val="0070C0"/>
                </a:solidFill>
              </a:rPr>
              <a:t>(Consejos sobre el Régimen Alimenticio </a:t>
            </a:r>
            <a:r>
              <a:rPr lang="es-CO" b="1" u="sng" dirty="0">
                <a:solidFill>
                  <a:srgbClr val="0070C0"/>
                </a:solidFill>
              </a:rPr>
              <a:t>35)</a:t>
            </a:r>
            <a:r>
              <a:rPr lang="es-CO" dirty="0"/>
              <a:t>, y se sorprendió al ver que los resultados eran completamente opuestos a su suposición. </a:t>
            </a:r>
          </a:p>
        </p:txBody>
      </p:sp>
    </p:spTree>
    <p:extLst>
      <p:ext uri="{BB962C8B-B14F-4D97-AF65-F5344CB8AC3E}">
        <p14:creationId xmlns:p14="http://schemas.microsoft.com/office/powerpoint/2010/main" val="2563699595"/>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476672"/>
            <a:ext cx="8856984" cy="5976664"/>
          </a:xfrm>
        </p:spPr>
        <p:txBody>
          <a:bodyPr>
            <a:noAutofit/>
          </a:bodyPr>
          <a:lstStyle/>
          <a:p>
            <a:pPr marL="0" indent="0">
              <a:buNone/>
            </a:pPr>
            <a:r>
              <a:rPr lang="es-CO" sz="2400" dirty="0" smtClean="0"/>
              <a:t>Dios </a:t>
            </a:r>
            <a:r>
              <a:rPr lang="es-CO" sz="2400" dirty="0"/>
              <a:t>honró a esos jóvenes debido a su invariable propósito de hacer lo recto. La aprobación de Dios les era de más valor que el favor del más poderoso potentado de la tierra, aun de más valor que la vida misma (ver CRA 35).  Esta firme resolución no había nacido bajo la presión de las circunstancias inmediatas.  </a:t>
            </a:r>
            <a:r>
              <a:rPr lang="es-CO" sz="2400" b="1" dirty="0"/>
              <a:t>Desde la niñez estos jóvenes habían sido educados en estrictos hábitos de temperancia</a:t>
            </a:r>
            <a:r>
              <a:rPr lang="es-CO" sz="2400" dirty="0"/>
              <a:t>.  Conocían en cuanto a los efectos degenerativos de un régimen alimentarlo </a:t>
            </a:r>
            <a:r>
              <a:rPr lang="es-CO" sz="2400" dirty="0" smtClean="0"/>
              <a:t>intoxicarte, </a:t>
            </a:r>
            <a:r>
              <a:rPr lang="es-CO" sz="2400" dirty="0"/>
              <a:t>y hacía mucho que habían determinado no debilitar sus facultades mentales y físicas por la complacencia del apetito.  El fin del período de prueba los encontró con mejor apariencia, actividad física y vigor mental. </a:t>
            </a:r>
          </a:p>
          <a:p>
            <a:r>
              <a:rPr lang="es-CO" sz="2400" b="1" dirty="0" smtClean="0"/>
              <a:t>Daniel </a:t>
            </a:r>
            <a:r>
              <a:rPr lang="es-CO" sz="2400" b="1" dirty="0"/>
              <a:t>procuraba vivir en paz con todos y cooperar al máximo con sus superiores, mientras tal cooperación no le exigiera sacrificar sus principios</a:t>
            </a:r>
            <a:r>
              <a:rPr lang="es-CO" sz="2400" dirty="0"/>
              <a:t>.  Estaba dispuesto a sacrificar honores mundanos, riqueza y posición, sí, aun la vida misma en todo donde entrase en juego la lealtad a Jehová. </a:t>
            </a:r>
          </a:p>
        </p:txBody>
      </p:sp>
    </p:spTree>
    <p:extLst>
      <p:ext uri="{BB962C8B-B14F-4D97-AF65-F5344CB8AC3E}">
        <p14:creationId xmlns:p14="http://schemas.microsoft.com/office/powerpoint/2010/main" val="2735170126"/>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bg2">
              <a:lumMod val="75000"/>
            </a:schemeClr>
          </a:solidFill>
        </p:spPr>
        <p:txBody>
          <a:bodyPr>
            <a:normAutofit fontScale="90000"/>
          </a:bodyPr>
          <a:lstStyle/>
          <a:p>
            <a:r>
              <a:rPr lang="es-CO" b="1" dirty="0" smtClean="0">
                <a:latin typeface="Agency FB" pitchFamily="34" charset="0"/>
              </a:rPr>
              <a:t>¿Cuál fue el resultado de estos cuatro jóvenes por decidirse por el redimen vegetariano?</a:t>
            </a:r>
            <a:endParaRPr lang="es-CO" b="1" dirty="0">
              <a:latin typeface="Agency FB" pitchFamily="34" charset="0"/>
            </a:endParaRPr>
          </a:p>
        </p:txBody>
      </p:sp>
      <p:sp>
        <p:nvSpPr>
          <p:cNvPr id="3" name="2 Marcador de contenido"/>
          <p:cNvSpPr>
            <a:spLocks noGrp="1"/>
          </p:cNvSpPr>
          <p:nvPr>
            <p:ph idx="1"/>
          </p:nvPr>
        </p:nvSpPr>
        <p:spPr>
          <a:xfrm>
            <a:off x="179512" y="1600200"/>
            <a:ext cx="8784976" cy="5257800"/>
          </a:xfrm>
        </p:spPr>
        <p:txBody>
          <a:bodyPr>
            <a:normAutofit fontScale="77500" lnSpcReduction="20000"/>
          </a:bodyPr>
          <a:lstStyle/>
          <a:p>
            <a:pPr marL="0" indent="0">
              <a:buNone/>
            </a:pPr>
            <a:r>
              <a:rPr lang="es-CO" u="sng" dirty="0" smtClean="0">
                <a:solidFill>
                  <a:srgbClr val="0070C0"/>
                </a:solidFill>
              </a:rPr>
              <a:t>Daniel </a:t>
            </a:r>
            <a:r>
              <a:rPr lang="es-CO" u="sng" dirty="0">
                <a:solidFill>
                  <a:srgbClr val="0070C0"/>
                </a:solidFill>
              </a:rPr>
              <a:t>1:17-21</a:t>
            </a:r>
            <a:r>
              <a:rPr lang="es-CO" dirty="0"/>
              <a:t>.  A estos cuatro muchachos Dios les dio conocimiento e inteligencia en todas las letras y ciencias; y Daniel tuvo entendimiento en toda visión y sueños</a:t>
            </a:r>
            <a:r>
              <a:rPr lang="es-CO" dirty="0" smtClean="0"/>
              <a:t>.</a:t>
            </a:r>
          </a:p>
          <a:p>
            <a:endParaRPr lang="es-CO" dirty="0" smtClean="0"/>
          </a:p>
          <a:p>
            <a:r>
              <a:rPr lang="es-CO" dirty="0" smtClean="0">
                <a:solidFill>
                  <a:srgbClr val="FF0000"/>
                </a:solidFill>
              </a:rPr>
              <a:t>18</a:t>
            </a:r>
            <a:r>
              <a:rPr lang="es-CO" dirty="0">
                <a:solidFill>
                  <a:srgbClr val="FF0000"/>
                </a:solidFill>
              </a:rPr>
              <a:t> Pasados, pues, los días al fin de los cuales había dicho el rey que los trajesen, el jefe de los eunucos los trajo delante de </a:t>
            </a:r>
            <a:r>
              <a:rPr lang="es-CO" dirty="0" smtClean="0">
                <a:solidFill>
                  <a:srgbClr val="FF0000"/>
                </a:solidFill>
              </a:rPr>
              <a:t>Nabucodonosor. 19</a:t>
            </a:r>
            <a:r>
              <a:rPr lang="es-CO" dirty="0">
                <a:solidFill>
                  <a:srgbClr val="FF0000"/>
                </a:solidFill>
              </a:rPr>
              <a:t> Y el rey habló con ellos, y no fueron hallados entre todos ellos otros como Daniel, Ananías, Misael y Azarías; así, pues, estuvieron delante del </a:t>
            </a:r>
            <a:r>
              <a:rPr lang="es-CO" dirty="0" smtClean="0">
                <a:solidFill>
                  <a:srgbClr val="FF0000"/>
                </a:solidFill>
              </a:rPr>
              <a:t>rey. 20</a:t>
            </a:r>
            <a:r>
              <a:rPr lang="es-CO" dirty="0">
                <a:solidFill>
                  <a:srgbClr val="FF0000"/>
                </a:solidFill>
              </a:rPr>
              <a:t> En todo asunto de sabiduría e inteligencia que el rey les consultó, los halló </a:t>
            </a:r>
            <a:r>
              <a:rPr lang="es-CO" b="1" dirty="0">
                <a:solidFill>
                  <a:srgbClr val="FF0000"/>
                </a:solidFill>
              </a:rPr>
              <a:t>diez veces mejores que todos los magos y astrólogos que había en todo su reino</a:t>
            </a:r>
            <a:r>
              <a:rPr lang="es-CO" dirty="0" smtClean="0">
                <a:solidFill>
                  <a:srgbClr val="FF0000"/>
                </a:solidFill>
              </a:rPr>
              <a:t>.</a:t>
            </a:r>
            <a:r>
              <a:rPr lang="es-CO" dirty="0">
                <a:solidFill>
                  <a:srgbClr val="FF0000"/>
                </a:solidFill>
              </a:rPr>
              <a:t>    </a:t>
            </a:r>
            <a:endParaRPr lang="es-CO" dirty="0" smtClean="0">
              <a:solidFill>
                <a:srgbClr val="FF0000"/>
              </a:solidFill>
            </a:endParaRPr>
          </a:p>
          <a:p>
            <a:r>
              <a:rPr lang="es-CO" dirty="0" smtClean="0"/>
              <a:t>21</a:t>
            </a:r>
            <a:r>
              <a:rPr lang="es-CO" dirty="0"/>
              <a:t> Y continuó Daniel hasta el año primero del rey Ciro</a:t>
            </a:r>
            <a:r>
              <a:rPr lang="es-CO" dirty="0" smtClean="0"/>
              <a:t>. La Biblia registra la recompensa que Él da a todos los que se proponen hacer la voluntad de Dios. Como es el caso de estos cuatro muchacho.</a:t>
            </a:r>
            <a:endParaRPr lang="es-CO" dirty="0"/>
          </a:p>
        </p:txBody>
      </p:sp>
    </p:spTree>
    <p:extLst>
      <p:ext uri="{BB962C8B-B14F-4D97-AF65-F5344CB8AC3E}">
        <p14:creationId xmlns:p14="http://schemas.microsoft.com/office/powerpoint/2010/main" val="146070365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p:cTn id="1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1"/>
            <a:ext cx="8229600" cy="4896544"/>
          </a:xfrm>
          <a:solidFill>
            <a:schemeClr val="bg2">
              <a:lumMod val="25000"/>
            </a:schemeClr>
          </a:solidFill>
        </p:spPr>
        <p:txBody>
          <a:bodyPr>
            <a:normAutofit fontScale="92500" lnSpcReduction="10000"/>
          </a:bodyPr>
          <a:lstStyle/>
          <a:p>
            <a:pPr marL="0" indent="0">
              <a:buNone/>
            </a:pPr>
            <a:r>
              <a:rPr lang="es-CO" sz="2800" b="1" dirty="0" smtClean="0">
                <a:solidFill>
                  <a:srgbClr val="FFFF00"/>
                </a:solidFill>
              </a:rPr>
              <a:t>DIOS </a:t>
            </a:r>
            <a:r>
              <a:rPr lang="es-CO" sz="2800" b="1" dirty="0">
                <a:solidFill>
                  <a:srgbClr val="FFFF00"/>
                </a:solidFill>
              </a:rPr>
              <a:t>desea que seas un niño, un adolescente, un joven, </a:t>
            </a:r>
            <a:r>
              <a:rPr lang="es-CO" sz="2800" b="1" dirty="0" smtClean="0">
                <a:solidFill>
                  <a:srgbClr val="FFFF00"/>
                </a:solidFill>
              </a:rPr>
              <a:t>o adulto mayor, inteligente </a:t>
            </a:r>
            <a:r>
              <a:rPr lang="es-CO" sz="2800" b="1" dirty="0">
                <a:solidFill>
                  <a:srgbClr val="FFFF00"/>
                </a:solidFill>
              </a:rPr>
              <a:t>y deseoso de hacer su voluntad y la voluntad de DIOS es </a:t>
            </a:r>
            <a:r>
              <a:rPr lang="es-CO" sz="2800" b="1" dirty="0" smtClean="0">
                <a:solidFill>
                  <a:srgbClr val="FFFF00"/>
                </a:solidFill>
              </a:rPr>
              <a:t>«</a:t>
            </a:r>
            <a:r>
              <a:rPr lang="es-CO" sz="2800" b="1" dirty="0" smtClean="0">
                <a:solidFill>
                  <a:srgbClr val="FFFF00"/>
                </a:solidFill>
                <a:latin typeface="Agency FB" pitchFamily="34" charset="0"/>
              </a:rPr>
              <a:t>agradable </a:t>
            </a:r>
            <a:r>
              <a:rPr lang="es-CO" sz="2800" b="1" dirty="0">
                <a:solidFill>
                  <a:srgbClr val="FFFF00"/>
                </a:solidFill>
                <a:latin typeface="Agency FB" pitchFamily="34" charset="0"/>
              </a:rPr>
              <a:t>y </a:t>
            </a:r>
            <a:r>
              <a:rPr lang="es-CO" sz="2800" b="1" dirty="0" smtClean="0">
                <a:solidFill>
                  <a:srgbClr val="FFFF00"/>
                </a:solidFill>
                <a:latin typeface="Agency FB" pitchFamily="34" charset="0"/>
              </a:rPr>
              <a:t>perfecta»</a:t>
            </a:r>
            <a:r>
              <a:rPr lang="es-CO" sz="2800" b="1" dirty="0" smtClean="0">
                <a:solidFill>
                  <a:srgbClr val="FFFF00"/>
                </a:solidFill>
              </a:rPr>
              <a:t>, según lo dice en </a:t>
            </a:r>
            <a:r>
              <a:rPr lang="es-CO" sz="2800" b="1" u="sng" dirty="0" smtClean="0">
                <a:solidFill>
                  <a:srgbClr val="FFFF00"/>
                </a:solidFill>
              </a:rPr>
              <a:t>Romanos </a:t>
            </a:r>
            <a:r>
              <a:rPr lang="es-CO" sz="2800" b="1" u="sng" dirty="0">
                <a:solidFill>
                  <a:srgbClr val="FFFF00"/>
                </a:solidFill>
              </a:rPr>
              <a:t>12:2.</a:t>
            </a:r>
          </a:p>
          <a:p>
            <a:endParaRPr lang="es-CO" sz="2800" b="1" dirty="0" smtClean="0">
              <a:solidFill>
                <a:srgbClr val="FFFF00"/>
              </a:solidFill>
            </a:endParaRPr>
          </a:p>
          <a:p>
            <a:r>
              <a:rPr lang="es-CO" sz="2800" b="1" dirty="0" smtClean="0">
                <a:solidFill>
                  <a:srgbClr val="FFFF00"/>
                </a:solidFill>
              </a:rPr>
              <a:t>JESUCRISTO </a:t>
            </a:r>
            <a:r>
              <a:rPr lang="es-CO" sz="2800" b="1" dirty="0">
                <a:solidFill>
                  <a:srgbClr val="FFFF00"/>
                </a:solidFill>
              </a:rPr>
              <a:t>vino a este mundo a morir por ti y desea darte lo mejor, </a:t>
            </a:r>
            <a:r>
              <a:rPr lang="es-CO" sz="2800" b="1" dirty="0" smtClean="0">
                <a:solidFill>
                  <a:srgbClr val="FFFF00"/>
                </a:solidFill>
              </a:rPr>
              <a:t>acércate a Él, </a:t>
            </a:r>
            <a:r>
              <a:rPr lang="es-CO" sz="2800" b="1" dirty="0">
                <a:solidFill>
                  <a:srgbClr val="FFFF00"/>
                </a:solidFill>
              </a:rPr>
              <a:t>aprende y amalo, EL te amo primero, </a:t>
            </a:r>
            <a:r>
              <a:rPr lang="es-CO" sz="2800" b="1" u="sng" dirty="0">
                <a:solidFill>
                  <a:srgbClr val="FFFF00"/>
                </a:solidFill>
              </a:rPr>
              <a:t>1 Juan 4:19</a:t>
            </a:r>
            <a:r>
              <a:rPr lang="es-CO" sz="2800" b="1" dirty="0" smtClean="0">
                <a:solidFill>
                  <a:srgbClr val="FFFF00"/>
                </a:solidFill>
              </a:rPr>
              <a:t>. </a:t>
            </a:r>
          </a:p>
          <a:p>
            <a:pPr marL="0" indent="0">
              <a:buNone/>
            </a:pPr>
            <a:endParaRPr lang="es-CO" sz="2800" b="1" dirty="0" smtClean="0">
              <a:solidFill>
                <a:srgbClr val="FFFF00"/>
              </a:solidFill>
            </a:endParaRPr>
          </a:p>
          <a:p>
            <a:pPr marL="0" indent="0">
              <a:buNone/>
            </a:pPr>
            <a:r>
              <a:rPr lang="es-CO" sz="2800" b="1" dirty="0" smtClean="0">
                <a:solidFill>
                  <a:srgbClr val="FFFF00"/>
                </a:solidFill>
              </a:rPr>
              <a:t>Has lo que hizo Daniel y sus compañeros, no te contamines no solamente con las comidas, sino con todo lo mundano, que te aje de Dios.</a:t>
            </a:r>
            <a:endParaRPr lang="es-CO" sz="2800" b="1" dirty="0">
              <a:solidFill>
                <a:srgbClr val="FFFF00"/>
              </a:solidFill>
            </a:endParaRPr>
          </a:p>
          <a:p>
            <a:endParaRPr lang="es-CO" sz="2800" dirty="0"/>
          </a:p>
        </p:txBody>
      </p:sp>
    </p:spTree>
    <p:extLst>
      <p:ext uri="{BB962C8B-B14F-4D97-AF65-F5344CB8AC3E}">
        <p14:creationId xmlns:p14="http://schemas.microsoft.com/office/powerpoint/2010/main" val="361105923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gradFill>
            <a:gsLst>
              <a:gs pos="0">
                <a:srgbClr val="FFEFD1"/>
              </a:gs>
              <a:gs pos="64999">
                <a:srgbClr val="F0EBD5"/>
              </a:gs>
              <a:gs pos="100000">
                <a:srgbClr val="D1C39F"/>
              </a:gs>
            </a:gsLst>
            <a:lin ang="5400000" scaled="0"/>
          </a:gradFill>
        </p:spPr>
        <p:txBody>
          <a:bodyPr>
            <a:noAutofit/>
          </a:bodyPr>
          <a:lstStyle/>
          <a:p>
            <a:pPr marL="0" indent="0">
              <a:buNone/>
            </a:pPr>
            <a:r>
              <a:rPr lang="es-CO" sz="2800" dirty="0"/>
              <a:t>Amados(as) alumnos(as), padres, madres y amigos(as</a:t>
            </a:r>
            <a:r>
              <a:rPr lang="es-CO" sz="2800" dirty="0" smtClean="0"/>
              <a:t>),</a:t>
            </a:r>
            <a:r>
              <a:rPr lang="es-CO" sz="2800" dirty="0"/>
              <a:t> gracias por </a:t>
            </a:r>
            <a:r>
              <a:rPr lang="es-CO" sz="2800" dirty="0" smtClean="0"/>
              <a:t>asistir a esta reunión, </a:t>
            </a:r>
            <a:r>
              <a:rPr lang="es-CO" sz="2800" dirty="0"/>
              <a:t>cuya finalidad es dar la Gloria a DIOS y dar a conocer lo que es la educación cristiana, </a:t>
            </a:r>
            <a:r>
              <a:rPr lang="es-CO" sz="2800" b="1" dirty="0"/>
              <a:t>la cual inicia en el seno familiar y los padres son los primeros </a:t>
            </a:r>
            <a:r>
              <a:rPr lang="es-CO" sz="2800" b="1" dirty="0" smtClean="0"/>
              <a:t>maestros</a:t>
            </a:r>
            <a:r>
              <a:rPr lang="es-CO" sz="2800" dirty="0" smtClean="0"/>
              <a:t>.</a:t>
            </a:r>
          </a:p>
          <a:p>
            <a:pPr marL="400050" lvl="1" indent="0">
              <a:buNone/>
            </a:pPr>
            <a:r>
              <a:rPr lang="es-CO" sz="2400" dirty="0"/>
              <a:t>T</a:t>
            </a:r>
            <a:r>
              <a:rPr lang="es-CO" sz="2400" dirty="0" smtClean="0"/>
              <a:t>odo </a:t>
            </a:r>
            <a:r>
              <a:rPr lang="es-CO" sz="2400" dirty="0"/>
              <a:t>lo que </a:t>
            </a:r>
            <a:r>
              <a:rPr lang="es-CO" sz="2400" dirty="0" smtClean="0"/>
              <a:t>aprenderá </a:t>
            </a:r>
            <a:r>
              <a:rPr lang="es-CO" sz="2400" dirty="0"/>
              <a:t>un niño, adolescente y joven es lo que aprende en su hogar, por lo cual si los padres no han tenido un encuentro con nuestro Señor y salvador JESUCRISTO, </a:t>
            </a:r>
            <a:r>
              <a:rPr lang="es-CO" sz="2400" dirty="0" smtClean="0"/>
              <a:t>difícil será </a:t>
            </a:r>
            <a:r>
              <a:rPr lang="es-CO" sz="2400" dirty="0"/>
              <a:t>que sus hijos sean los futuros ciudadanos del cielo, que hermoso </a:t>
            </a:r>
            <a:r>
              <a:rPr lang="es-CO" sz="2400" dirty="0" smtClean="0"/>
              <a:t>será </a:t>
            </a:r>
            <a:r>
              <a:rPr lang="es-CO" sz="2400" dirty="0"/>
              <a:t>ver a los padres que se </a:t>
            </a:r>
            <a:r>
              <a:rPr lang="es-CO" sz="2400" dirty="0" smtClean="0"/>
              <a:t>preocupan </a:t>
            </a:r>
            <a:r>
              <a:rPr lang="es-CO" sz="2400" dirty="0"/>
              <a:t>por la </a:t>
            </a:r>
            <a:r>
              <a:rPr lang="es-CO" sz="2400" dirty="0" smtClean="0"/>
              <a:t>educación </a:t>
            </a:r>
            <a:r>
              <a:rPr lang="es-CO" sz="2400" dirty="0"/>
              <a:t>cristiana de sus hijos y les enseñan lo que la Palabra de DIOS (la Biblia) dice. </a:t>
            </a:r>
            <a:endParaRPr lang="es-CO" sz="2400" dirty="0" smtClean="0"/>
          </a:p>
          <a:p>
            <a:pPr marL="0" indent="0">
              <a:buNone/>
            </a:pPr>
            <a:r>
              <a:rPr lang="es-CO" sz="2800" dirty="0" smtClean="0"/>
              <a:t>Padres, lean </a:t>
            </a:r>
            <a:r>
              <a:rPr lang="es-CO" sz="2800" dirty="0"/>
              <a:t>la Biblia, oren y aprendan cada día de DIOS, recuerde lo que dice el libro de </a:t>
            </a:r>
            <a:r>
              <a:rPr lang="es-CO" sz="2800" b="1" u="sng" dirty="0">
                <a:solidFill>
                  <a:srgbClr val="0070C0"/>
                </a:solidFill>
              </a:rPr>
              <a:t>Deuteronomio 6:1-9</a:t>
            </a:r>
            <a:r>
              <a:rPr lang="es-CO" sz="2800" dirty="0"/>
              <a:t>, </a:t>
            </a:r>
            <a:r>
              <a:rPr lang="es-CO" sz="2800" dirty="0" smtClean="0"/>
              <a:t>leamos este pasaje, </a:t>
            </a:r>
            <a:r>
              <a:rPr lang="es-CO" sz="2800" dirty="0"/>
              <a:t>es interesante:</a:t>
            </a:r>
          </a:p>
        </p:txBody>
      </p:sp>
    </p:spTree>
    <p:extLst>
      <p:ext uri="{BB962C8B-B14F-4D97-AF65-F5344CB8AC3E}">
        <p14:creationId xmlns:p14="http://schemas.microsoft.com/office/powerpoint/2010/main" val="229055513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440160"/>
          </a:xfrm>
          <a:solidFill>
            <a:schemeClr val="accent1">
              <a:lumMod val="20000"/>
              <a:lumOff val="80000"/>
            </a:schemeClr>
          </a:solidFill>
        </p:spPr>
        <p:txBody>
          <a:bodyPr>
            <a:normAutofit fontScale="85000" lnSpcReduction="20000"/>
          </a:bodyPr>
          <a:lstStyle/>
          <a:p>
            <a:pPr marL="0" indent="0">
              <a:buNone/>
            </a:pPr>
            <a:r>
              <a:rPr lang="es-CO" sz="4000" b="1" dirty="0"/>
              <a:t>El gran </a:t>
            </a:r>
            <a:r>
              <a:rPr lang="es-CO" sz="4000" b="1" dirty="0" smtClean="0"/>
              <a:t>mandamiento de Dios para los padres quienes son los que representan a Dios en el hogar: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388364"/>
            <a:ext cx="2880320" cy="3560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11560" y="2388364"/>
            <a:ext cx="5400600" cy="4154984"/>
          </a:xfrm>
          <a:prstGeom prst="rect">
            <a:avLst/>
          </a:prstGeom>
          <a:solidFill>
            <a:schemeClr val="accent4">
              <a:lumMod val="20000"/>
              <a:lumOff val="80000"/>
            </a:schemeClr>
          </a:solidFill>
        </p:spPr>
        <p:txBody>
          <a:bodyPr wrap="square">
            <a:spAutoFit/>
          </a:bodyPr>
          <a:lstStyle/>
          <a:p>
            <a:r>
              <a:rPr lang="es-CO" sz="2400" dirty="0"/>
              <a:t>1 Estos, pues, son los mandamientos, estatutos y decretos que Jehová vuestro Dios mandó que os enseñase, para que los pongáis por obra en la tierra a la cual pasáis vosotros para tomarla; 2 para que temas a Jehová tu Dios, guardando todos sus estatutos y sus mandamientos que yo te mando, tú, tu hijo, y el hijo de tu hijo, todos los días de tu vida, para que tus días sean prolongados.</a:t>
            </a:r>
          </a:p>
          <a:p>
            <a:r>
              <a:rPr lang="es-CO" sz="2400" dirty="0"/>
              <a:t>   </a:t>
            </a:r>
            <a:endParaRPr lang="es-CO" dirty="0"/>
          </a:p>
        </p:txBody>
      </p:sp>
    </p:spTree>
    <p:extLst>
      <p:ext uri="{BB962C8B-B14F-4D97-AF65-F5344CB8AC3E}">
        <p14:creationId xmlns:p14="http://schemas.microsoft.com/office/powerpoint/2010/main" val="56355722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a:solidFill>
            <a:schemeClr val="tx2">
              <a:lumMod val="20000"/>
              <a:lumOff val="80000"/>
            </a:schemeClr>
          </a:solidFill>
        </p:spPr>
        <p:txBody>
          <a:bodyPr>
            <a:normAutofit fontScale="92500" lnSpcReduction="10000"/>
          </a:bodyPr>
          <a:lstStyle/>
          <a:p>
            <a:pPr marL="0" indent="0">
              <a:buNone/>
            </a:pPr>
            <a:r>
              <a:rPr lang="es-CO" dirty="0" smtClean="0"/>
              <a:t>3</a:t>
            </a:r>
            <a:r>
              <a:rPr lang="es-CO" dirty="0"/>
              <a:t> Oye, pues, oh Israel, y cuida de ponerlos por obra, para que te vaya bien en la tierra que fluye leche y miel, y os multipliquéis, como te ha dicho Jehová el Dios de tus padres.  4 Oye, Israel: Jehová nuestro Dios, Jehová uno es. 5 Y amarás a Jehová tu Dios de todo tu corazón, y de toda tu alma, y con todas tus fuerzas.</a:t>
            </a:r>
          </a:p>
          <a:p>
            <a:pPr marL="457200" lvl="1" indent="0">
              <a:buNone/>
            </a:pPr>
            <a:r>
              <a:rPr lang="es-CO" dirty="0" smtClean="0"/>
              <a:t>6</a:t>
            </a:r>
            <a:r>
              <a:rPr lang="es-CO" dirty="0"/>
              <a:t> Y estas palabras que yo te mando hoy, estarán sobre tu corazón; 7 </a:t>
            </a:r>
            <a:r>
              <a:rPr lang="es-CO" u="sng" dirty="0"/>
              <a:t>y las repetirás a tus hijos, y hablarás de ellas estando en tu casa, y andando por el camino, y al acostarte, y cuando te levantes. 8 Y las atarás como una señal en tu mano, y estarán como frontales entre tus ojos; 9 y las escribirás en los postes de tu casa, y en tus puertas.</a:t>
            </a:r>
          </a:p>
          <a:p>
            <a:endParaRPr lang="es-CO" dirty="0"/>
          </a:p>
        </p:txBody>
      </p:sp>
    </p:spTree>
    <p:extLst>
      <p:ext uri="{BB962C8B-B14F-4D97-AF65-F5344CB8AC3E}">
        <p14:creationId xmlns:p14="http://schemas.microsoft.com/office/powerpoint/2010/main" val="3466571685"/>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592288"/>
          </a:xfrm>
          <a:blipFill>
            <a:blip r:embed="rId2"/>
            <a:tile tx="0" ty="0" sx="100000" sy="100000" flip="none" algn="tl"/>
          </a:blipFill>
        </p:spPr>
        <p:txBody>
          <a:bodyPr>
            <a:noAutofit/>
          </a:bodyPr>
          <a:lstStyle/>
          <a:p>
            <a:pPr marL="0" indent="0">
              <a:buNone/>
            </a:pPr>
            <a:r>
              <a:rPr lang="es-CO" sz="2800" dirty="0"/>
              <a:t>DIOS te ayude a </a:t>
            </a:r>
            <a:r>
              <a:rPr lang="es-CO" sz="2800" dirty="0" smtClean="0"/>
              <a:t>ser </a:t>
            </a:r>
            <a:r>
              <a:rPr lang="es-CO" sz="2800" dirty="0"/>
              <a:t>el padre y el hijo que DIOS desea que seas; los profesores </a:t>
            </a:r>
            <a:r>
              <a:rPr lang="es-CO" sz="2800" dirty="0" smtClean="0"/>
              <a:t>están </a:t>
            </a:r>
            <a:r>
              <a:rPr lang="es-CO" sz="2800" dirty="0"/>
              <a:t>para ayudar y aclarar las enseñanzas de los padres y a la vez entrenar a los niños en las ciencias, las artes, la cultura y todo lo que </a:t>
            </a:r>
            <a:r>
              <a:rPr lang="es-CO" sz="2800" dirty="0" smtClean="0"/>
              <a:t>será importante </a:t>
            </a:r>
            <a:r>
              <a:rPr lang="es-CO" sz="2800" dirty="0"/>
              <a:t>para su vida madura, inculcando </a:t>
            </a:r>
            <a:r>
              <a:rPr lang="es-CO" sz="2800" dirty="0" smtClean="0"/>
              <a:t>siempre </a:t>
            </a:r>
            <a:r>
              <a:rPr lang="es-CO" sz="2800" dirty="0"/>
              <a:t>la Palabra de </a:t>
            </a:r>
            <a:r>
              <a:rPr lang="es-CO" sz="2800" dirty="0" smtClean="0"/>
              <a:t>DIOS</a:t>
            </a:r>
            <a:r>
              <a:rPr lang="es-CO" sz="2800" dirty="0" smtClean="0"/>
              <a:t>.</a:t>
            </a:r>
            <a:endParaRPr lang="es-CO" sz="2800" dirty="0" smtClean="0"/>
          </a:p>
        </p:txBody>
      </p:sp>
      <p:sp>
        <p:nvSpPr>
          <p:cNvPr id="2" name="1 Rectángulo"/>
          <p:cNvSpPr/>
          <p:nvPr/>
        </p:nvSpPr>
        <p:spPr>
          <a:xfrm>
            <a:off x="611560" y="3645024"/>
            <a:ext cx="5688632" cy="3046988"/>
          </a:xfrm>
          <a:prstGeom prst="rect">
            <a:avLst/>
          </a:prstGeom>
          <a:solidFill>
            <a:schemeClr val="accent5">
              <a:lumMod val="20000"/>
              <a:lumOff val="80000"/>
            </a:schemeClr>
          </a:solidFill>
        </p:spPr>
        <p:txBody>
          <a:bodyPr wrap="square">
            <a:spAutoFit/>
          </a:bodyPr>
          <a:lstStyle/>
          <a:p>
            <a:r>
              <a:rPr lang="es-CO" sz="2400" dirty="0"/>
              <a:t>Si un profesor o maestro enseña otra cosa en contra de la Biblia, tendremos mas ciudadanos candidatos del infierno (niños, adolecentes y jóvenes, rebeldes, resentidos, viciosos) que no conocerán a DIOS, tendremos una sociedad violenta y sin misericordia, justamente por no enseñar la Palabra de DIOS.</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3861049"/>
            <a:ext cx="2520280" cy="234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698654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randombar(horizontal)">
                                      <p:cBhvr>
                                        <p:cTn id="10"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40000"/>
              <a:lumOff val="60000"/>
            </a:schemeClr>
          </a:solidFill>
        </p:spPr>
        <p:txBody>
          <a:bodyPr>
            <a:normAutofit fontScale="92500" lnSpcReduction="20000"/>
          </a:bodyPr>
          <a:lstStyle/>
          <a:p>
            <a:pPr marL="0" indent="0">
              <a:buNone/>
            </a:pPr>
            <a:r>
              <a:rPr lang="es-CO" sz="3500" b="1" dirty="0" smtClean="0"/>
              <a:t>Leamos </a:t>
            </a:r>
            <a:r>
              <a:rPr lang="es-CO" sz="3500" b="1" dirty="0"/>
              <a:t>lo que paso con la generación que quedo después de la muerte de Josué</a:t>
            </a:r>
            <a:r>
              <a:rPr lang="es-CO" sz="3500" b="1" dirty="0" smtClean="0"/>
              <a:t>:</a:t>
            </a:r>
            <a:endParaRPr lang="es-CO" sz="3500" b="1" dirty="0"/>
          </a:p>
          <a:p>
            <a:pPr marL="0" indent="0">
              <a:buNone/>
            </a:pPr>
            <a:r>
              <a:rPr lang="es-CO" b="1" u="sng" dirty="0" smtClean="0">
                <a:solidFill>
                  <a:srgbClr val="0070C0"/>
                </a:solidFill>
              </a:rPr>
              <a:t>Jueces  </a:t>
            </a:r>
            <a:r>
              <a:rPr lang="es-CO" b="1" u="sng" dirty="0" smtClean="0">
                <a:solidFill>
                  <a:srgbClr val="0070C0"/>
                </a:solidFill>
              </a:rPr>
              <a:t>2:6-10.</a:t>
            </a:r>
          </a:p>
          <a:p>
            <a:pPr marL="0" indent="0">
              <a:buNone/>
            </a:pPr>
            <a:r>
              <a:rPr lang="es-CO" sz="2800" dirty="0" smtClean="0"/>
              <a:t>Porque </a:t>
            </a:r>
            <a:r>
              <a:rPr lang="es-CO" sz="2800" dirty="0"/>
              <a:t>ya Josué había despedido al pueblo, y los hijos de Israel se habían ido cada uno a su heredad para poseerla</a:t>
            </a:r>
            <a:r>
              <a:rPr lang="es-CO" sz="2800" dirty="0" smtClean="0"/>
              <a:t>. </a:t>
            </a:r>
            <a:r>
              <a:rPr lang="es-CO" sz="2800" dirty="0"/>
              <a:t>7 </a:t>
            </a:r>
            <a:r>
              <a:rPr lang="es-CO" sz="2800" u="sng" dirty="0"/>
              <a:t>Y el pueblo había servido a Jehová todo el tiempo de Josué, y todo el tiempo de los ancianos que sobrevivieron a Josué</a:t>
            </a:r>
            <a:r>
              <a:rPr lang="es-CO" sz="2800" dirty="0"/>
              <a:t>, los cuales habían visto todas las grandes obras de Jehová, que él había hecho por Israel</a:t>
            </a:r>
            <a:r>
              <a:rPr lang="es-CO" sz="2800" dirty="0" smtClean="0"/>
              <a:t>. </a:t>
            </a:r>
            <a:r>
              <a:rPr lang="es-CO" sz="2800" dirty="0"/>
              <a:t>8 Pero murió Josué hijo de Nun, siervo de Jehová, siendo de ciento diez años</a:t>
            </a:r>
            <a:r>
              <a:rPr lang="es-CO" sz="2800" dirty="0" smtClean="0"/>
              <a:t>. </a:t>
            </a:r>
            <a:r>
              <a:rPr lang="es-CO" sz="2800" dirty="0"/>
              <a:t>9 Y lo sepultaron en su heredad en Timnat-sera, en el monte de Efraín, al norte del monte de Gaas. </a:t>
            </a:r>
            <a:r>
              <a:rPr lang="es-CO" sz="2800" dirty="0" smtClean="0"/>
              <a:t> </a:t>
            </a:r>
            <a:r>
              <a:rPr lang="es-CO" sz="2800" dirty="0"/>
              <a:t>10 </a:t>
            </a:r>
            <a:r>
              <a:rPr lang="es-CO" sz="2800" u="sng" dirty="0"/>
              <a:t>Y toda aquella generación también fue reunida a sus padres. Y se levantó después de ellos otra generación que no conocía a Jehová, ni la obra que él había hecho por Israel</a:t>
            </a:r>
            <a:r>
              <a:rPr lang="es-CO" sz="2800" dirty="0" smtClean="0"/>
              <a:t>. </a:t>
            </a:r>
          </a:p>
          <a:p>
            <a:pPr marL="0" indent="0">
              <a:buNone/>
            </a:pPr>
            <a:r>
              <a:rPr lang="es-CO" sz="2800" b="1" dirty="0" smtClean="0">
                <a:solidFill>
                  <a:srgbClr val="FF0000"/>
                </a:solidFill>
              </a:rPr>
              <a:t>Nota: O sea que, no continuaron con aquella relación intima con Dios como si la habían tenido sus antepasados.</a:t>
            </a:r>
            <a:endParaRPr lang="es-CO" b="1" dirty="0">
              <a:solidFill>
                <a:srgbClr val="FF0000"/>
              </a:solidFill>
            </a:endParaRPr>
          </a:p>
          <a:p>
            <a:endParaRPr lang="es-CO" b="1" dirty="0" smtClean="0">
              <a:solidFill>
                <a:srgbClr val="FF0000"/>
              </a:solidFill>
            </a:endParaRPr>
          </a:p>
          <a:p>
            <a:endParaRPr lang="es-CO" b="1" dirty="0">
              <a:solidFill>
                <a:srgbClr val="FF0000"/>
              </a:solidFill>
            </a:endParaRPr>
          </a:p>
        </p:txBody>
      </p:sp>
    </p:spTree>
    <p:extLst>
      <p:ext uri="{BB962C8B-B14F-4D97-AF65-F5344CB8AC3E}">
        <p14:creationId xmlns:p14="http://schemas.microsoft.com/office/powerpoint/2010/main" val="1728889843"/>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accent4">
              <a:lumMod val="40000"/>
              <a:lumOff val="60000"/>
            </a:schemeClr>
          </a:solidFill>
        </p:spPr>
        <p:txBody>
          <a:bodyPr>
            <a:normAutofit fontScale="85000" lnSpcReduction="20000"/>
          </a:bodyPr>
          <a:lstStyle/>
          <a:p>
            <a:pPr marL="0" indent="0">
              <a:buNone/>
            </a:pPr>
            <a:r>
              <a:rPr lang="es-CO" sz="3800" b="1" u="sng" dirty="0"/>
              <a:t>Apostasía de Israel, y la obra de los jueces</a:t>
            </a:r>
          </a:p>
          <a:p>
            <a:pPr marL="0" indent="0">
              <a:buNone/>
            </a:pPr>
            <a:endParaRPr lang="es-CO" b="1" dirty="0" smtClean="0">
              <a:solidFill>
                <a:srgbClr val="0070C0"/>
              </a:solidFill>
            </a:endParaRPr>
          </a:p>
          <a:p>
            <a:pPr marL="0" indent="0">
              <a:buNone/>
            </a:pPr>
            <a:r>
              <a:rPr lang="es-CO" b="1" dirty="0" smtClean="0">
                <a:solidFill>
                  <a:srgbClr val="0070C0"/>
                </a:solidFill>
              </a:rPr>
              <a:t>Verso </a:t>
            </a:r>
            <a:r>
              <a:rPr lang="es-CO" b="1" dirty="0" smtClean="0">
                <a:solidFill>
                  <a:srgbClr val="0070C0"/>
                </a:solidFill>
              </a:rPr>
              <a:t>11-15</a:t>
            </a:r>
            <a:r>
              <a:rPr lang="es-CO" dirty="0" smtClean="0"/>
              <a:t>. Después </a:t>
            </a:r>
            <a:r>
              <a:rPr lang="es-CO" dirty="0"/>
              <a:t>los hijos de Israel hicieron lo malo ante los ojos de Jehová, y sirvieron a los baales.</a:t>
            </a:r>
          </a:p>
          <a:p>
            <a:pPr marL="400050" lvl="1" indent="0">
              <a:buNone/>
            </a:pPr>
            <a:endParaRPr lang="es-CO" dirty="0" smtClean="0"/>
          </a:p>
          <a:p>
            <a:pPr marL="400050" lvl="1" indent="0">
              <a:buNone/>
            </a:pPr>
            <a:r>
              <a:rPr lang="es-CO" sz="3300" b="1" dirty="0" smtClean="0">
                <a:solidFill>
                  <a:srgbClr val="FF0000"/>
                </a:solidFill>
              </a:rPr>
              <a:t>12</a:t>
            </a:r>
            <a:r>
              <a:rPr lang="es-CO" sz="3300" b="1" dirty="0">
                <a:solidFill>
                  <a:srgbClr val="FF0000"/>
                </a:solidFill>
              </a:rPr>
              <a:t> Dejaron a Jehová el Dios de sus padres, que los había sacado de la tierra de Egipto, y se fueron tras otros dioses, los dioses de los pueblos que estaban en sus alrededores, a los cuales adoraron; y provocaron a ira a </a:t>
            </a:r>
            <a:r>
              <a:rPr lang="es-CO" sz="3300" b="1" dirty="0" smtClean="0">
                <a:solidFill>
                  <a:srgbClr val="FF0000"/>
                </a:solidFill>
              </a:rPr>
              <a:t>Jehová. 13</a:t>
            </a:r>
            <a:r>
              <a:rPr lang="es-CO" sz="3300" b="1" dirty="0">
                <a:solidFill>
                  <a:srgbClr val="FF0000"/>
                </a:solidFill>
              </a:rPr>
              <a:t> Y dejaron a Jehová, y adoraron a Baal y a Astarot</a:t>
            </a:r>
            <a:r>
              <a:rPr lang="es-CO" sz="3300" b="1" dirty="0" smtClean="0">
                <a:solidFill>
                  <a:srgbClr val="FF0000"/>
                </a:solidFill>
              </a:rPr>
              <a:t>.</a:t>
            </a:r>
          </a:p>
          <a:p>
            <a:pPr marL="0" indent="0">
              <a:buNone/>
            </a:pPr>
            <a:endParaRPr lang="es-CO" dirty="0" smtClean="0"/>
          </a:p>
          <a:p>
            <a:pPr marL="0" indent="0">
              <a:buNone/>
            </a:pPr>
            <a:r>
              <a:rPr lang="es-CO" dirty="0" smtClean="0"/>
              <a:t>14</a:t>
            </a:r>
            <a:r>
              <a:rPr lang="es-CO" dirty="0"/>
              <a:t> Y se encendió contra Israel el furor de Jehová, el cual los entregó en manos de robadores que los despojaron, y los vendió en mano de sus enemigos de alrededor; y no pudieron ya hacer frente a sus enemigos.</a:t>
            </a:r>
          </a:p>
        </p:txBody>
      </p:sp>
    </p:spTree>
    <p:extLst>
      <p:ext uri="{BB962C8B-B14F-4D97-AF65-F5344CB8AC3E}">
        <p14:creationId xmlns:p14="http://schemas.microsoft.com/office/powerpoint/2010/main" val="375127942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896973685"/>
              </p:ext>
            </p:extLst>
          </p:nvPr>
        </p:nvGraphicFramePr>
        <p:xfrm>
          <a:off x="385192" y="620688"/>
          <a:ext cx="3826768" cy="5445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11960" y="620688"/>
            <a:ext cx="4608512"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11960" y="3573016"/>
            <a:ext cx="2304256" cy="2493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32240" y="3573016"/>
            <a:ext cx="2088232" cy="2493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08969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par>
                                <p:cTn id="8" presetID="22" presetClass="entr" presetSubtype="4" fill="hold" nodeType="withEffect">
                                  <p:stCondLst>
                                    <p:cond delay="0"/>
                                  </p:stCondLst>
                                  <p:childTnLst>
                                    <p:set>
                                      <p:cBhvr>
                                        <p:cTn id="9" dur="1" fill="hold">
                                          <p:stCondLst>
                                            <p:cond delay="0"/>
                                          </p:stCondLst>
                                        </p:cTn>
                                        <p:tgtEl>
                                          <p:spTgt spid="1027"/>
                                        </p:tgtEl>
                                        <p:attrNameLst>
                                          <p:attrName>style.visibility</p:attrName>
                                        </p:attrNameLst>
                                      </p:cBhvr>
                                      <p:to>
                                        <p:strVal val="visible"/>
                                      </p:to>
                                    </p:set>
                                    <p:animEffect transition="in" filter="wipe(down)">
                                      <p:cBhvr>
                                        <p:cTn id="10" dur="500"/>
                                        <p:tgtEl>
                                          <p:spTgt spid="1027"/>
                                        </p:tgtEl>
                                      </p:cBhvr>
                                    </p:animEffect>
                                  </p:childTnLst>
                                </p:cTn>
                              </p:par>
                              <p:par>
                                <p:cTn id="11" presetID="22" presetClass="entr" presetSubtype="4" fill="hold" nodeType="withEffect">
                                  <p:stCondLst>
                                    <p:cond delay="0"/>
                                  </p:stCondLst>
                                  <p:childTnLst>
                                    <p:set>
                                      <p:cBhvr>
                                        <p:cTn id="12" dur="1" fill="hold">
                                          <p:stCondLst>
                                            <p:cond delay="0"/>
                                          </p:stCondLst>
                                        </p:cTn>
                                        <p:tgtEl>
                                          <p:spTgt spid="1029"/>
                                        </p:tgtEl>
                                        <p:attrNameLst>
                                          <p:attrName>style.visibility</p:attrName>
                                        </p:attrNameLst>
                                      </p:cBhvr>
                                      <p:to>
                                        <p:strVal val="visible"/>
                                      </p:to>
                                    </p:set>
                                    <p:animEffect transition="in" filter="wipe(down)">
                                      <p:cBhvr>
                                        <p:cTn id="13" dur="500"/>
                                        <p:tgtEl>
                                          <p:spTgt spid="1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435280" cy="6408712"/>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a:buNone/>
            </a:pPr>
            <a:r>
              <a:rPr lang="es-CO" dirty="0" smtClean="0"/>
              <a:t>La reflexión que sacamos de estos ejemplos es </a:t>
            </a:r>
            <a:r>
              <a:rPr lang="es-CO" dirty="0" smtClean="0"/>
              <a:t>que </a:t>
            </a:r>
            <a:r>
              <a:rPr lang="es-CO" dirty="0"/>
              <a:t>sigamos a DIOS, aprendamos a educar a nuestros hijos en la palabra de DIOS, ellos pueden ser mejor que </a:t>
            </a:r>
            <a:r>
              <a:rPr lang="es-CO" dirty="0" smtClean="0"/>
              <a:t>nosotros, los </a:t>
            </a:r>
            <a:r>
              <a:rPr lang="es-CO" dirty="0"/>
              <a:t>futuros, </a:t>
            </a:r>
            <a:r>
              <a:rPr lang="es-CO" dirty="0" smtClean="0"/>
              <a:t>científicos, </a:t>
            </a:r>
            <a:r>
              <a:rPr lang="es-CO" dirty="0"/>
              <a:t>profesionales, </a:t>
            </a:r>
            <a:r>
              <a:rPr lang="es-CO" dirty="0" smtClean="0"/>
              <a:t>técnicos, </a:t>
            </a:r>
            <a:r>
              <a:rPr lang="es-CO" dirty="0"/>
              <a:t>llenos de valores cristianos, </a:t>
            </a:r>
            <a:r>
              <a:rPr lang="es-CO" dirty="0" smtClean="0"/>
              <a:t>que contribuirán para que el mundo sea mejor. </a:t>
            </a:r>
          </a:p>
          <a:p>
            <a:pPr marL="0" indent="0" algn="ctr">
              <a:buNone/>
            </a:pPr>
            <a:endParaRPr lang="es-CO" dirty="0" smtClean="0"/>
          </a:p>
          <a:p>
            <a:pPr marL="0" indent="0" algn="ctr">
              <a:buNone/>
            </a:pPr>
            <a:r>
              <a:rPr lang="es-CO" dirty="0" smtClean="0"/>
              <a:t>DIOS</a:t>
            </a:r>
            <a:r>
              <a:rPr lang="es-CO" dirty="0"/>
              <a:t> nos ha dado sus </a:t>
            </a:r>
            <a:r>
              <a:rPr lang="es-CO" dirty="0" smtClean="0"/>
              <a:t>profecías </a:t>
            </a:r>
            <a:r>
              <a:rPr lang="es-CO" dirty="0"/>
              <a:t>y se </a:t>
            </a:r>
            <a:r>
              <a:rPr lang="es-CO" dirty="0" smtClean="0"/>
              <a:t>cumplirán, </a:t>
            </a:r>
            <a:r>
              <a:rPr lang="es-CO" dirty="0"/>
              <a:t>el dice claramente que en los últimos tiempos, </a:t>
            </a:r>
            <a:r>
              <a:rPr lang="es-CO" dirty="0" smtClean="0"/>
              <a:t>serán </a:t>
            </a:r>
            <a:r>
              <a:rPr lang="es-CO" dirty="0"/>
              <a:t>tiempos </a:t>
            </a:r>
            <a:r>
              <a:rPr lang="es-CO" dirty="0" smtClean="0"/>
              <a:t>difíciles </a:t>
            </a:r>
            <a:r>
              <a:rPr lang="es-CO" dirty="0"/>
              <a:t>y se multiplicara el </a:t>
            </a:r>
            <a:r>
              <a:rPr lang="es-CO" dirty="0" smtClean="0"/>
              <a:t>pecado </a:t>
            </a:r>
            <a:r>
              <a:rPr lang="es-CO" dirty="0"/>
              <a:t>pero daremos testimonio de que tenemos un gran DIOS que ha cambiado y </a:t>
            </a:r>
            <a:r>
              <a:rPr lang="es-CO" dirty="0" smtClean="0"/>
              <a:t>seguirá </a:t>
            </a:r>
            <a:r>
              <a:rPr lang="es-CO" dirty="0"/>
              <a:t>cambiando nuestras vidas, por eso dice el </a:t>
            </a:r>
            <a:r>
              <a:rPr lang="es-CO" u="sng" dirty="0">
                <a:solidFill>
                  <a:srgbClr val="0070C0"/>
                </a:solidFill>
              </a:rPr>
              <a:t>Salmos 119:9-11</a:t>
            </a:r>
            <a:r>
              <a:rPr lang="es-CO" dirty="0"/>
              <a:t>:</a:t>
            </a:r>
          </a:p>
          <a:p>
            <a:pPr marL="400050" lvl="1" indent="0" algn="ctr">
              <a:buNone/>
            </a:pPr>
            <a:r>
              <a:rPr lang="es-CO" dirty="0" smtClean="0"/>
              <a:t>¿</a:t>
            </a:r>
            <a:r>
              <a:rPr lang="es-CO" dirty="0" smtClean="0"/>
              <a:t>Con </a:t>
            </a:r>
            <a:r>
              <a:rPr lang="es-CO" dirty="0"/>
              <a:t>qué limpiará el </a:t>
            </a:r>
            <a:r>
              <a:rPr lang="es-CO" dirty="0" smtClean="0"/>
              <a:t>joven su camino?</a:t>
            </a:r>
            <a:r>
              <a:rPr lang="es-CO" dirty="0"/>
              <a:t> </a:t>
            </a:r>
            <a:r>
              <a:rPr lang="es-CO" dirty="0" smtClean="0"/>
              <a:t> (Llámese niño, joven o adulto).Con </a:t>
            </a:r>
            <a:r>
              <a:rPr lang="es-CO" dirty="0"/>
              <a:t>guardar tu palabra</a:t>
            </a:r>
            <a:r>
              <a:rPr lang="es-CO" dirty="0" smtClean="0"/>
              <a:t>. </a:t>
            </a:r>
            <a:r>
              <a:rPr lang="es-CO" dirty="0"/>
              <a:t> </a:t>
            </a:r>
            <a:r>
              <a:rPr lang="es-CO" b="1" baseline="30000" dirty="0"/>
              <a:t>10</a:t>
            </a:r>
            <a:r>
              <a:rPr lang="es-CO" dirty="0"/>
              <a:t> Con todo mi corazón te he </a:t>
            </a:r>
            <a:r>
              <a:rPr lang="es-CO" dirty="0" smtClean="0"/>
              <a:t>buscado;</a:t>
            </a:r>
            <a:r>
              <a:rPr lang="es-CO" dirty="0"/>
              <a:t> </a:t>
            </a:r>
            <a:r>
              <a:rPr lang="es-CO" dirty="0" smtClean="0"/>
              <a:t>No </a:t>
            </a:r>
            <a:r>
              <a:rPr lang="es-CO" dirty="0"/>
              <a:t>me dejes desviarme de tus </a:t>
            </a:r>
            <a:r>
              <a:rPr lang="es-CO" dirty="0" smtClean="0"/>
              <a:t>mandamientos. </a:t>
            </a:r>
            <a:r>
              <a:rPr lang="es-CO" b="1" baseline="30000" dirty="0" smtClean="0"/>
              <a:t>11</a:t>
            </a:r>
            <a:r>
              <a:rPr lang="es-CO" dirty="0"/>
              <a:t> En mi corazón he guardado tus </a:t>
            </a:r>
            <a:r>
              <a:rPr lang="es-CO" dirty="0" smtClean="0"/>
              <a:t>dichos,</a:t>
            </a:r>
            <a:r>
              <a:rPr lang="es-CO" dirty="0"/>
              <a:t> </a:t>
            </a:r>
            <a:r>
              <a:rPr lang="es-CO" dirty="0" smtClean="0"/>
              <a:t>Para </a:t>
            </a:r>
            <a:r>
              <a:rPr lang="es-CO" dirty="0"/>
              <a:t>no pecar contra ti</a:t>
            </a:r>
            <a:r>
              <a:rPr lang="es-CO" dirty="0" smtClean="0"/>
              <a:t>.</a:t>
            </a:r>
            <a:endParaRPr lang="es-CO" dirty="0"/>
          </a:p>
        </p:txBody>
      </p:sp>
    </p:spTree>
    <p:extLst>
      <p:ext uri="{BB962C8B-B14F-4D97-AF65-F5344CB8AC3E}">
        <p14:creationId xmlns:p14="http://schemas.microsoft.com/office/powerpoint/2010/main" val="262270791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p:spPr>
        <p:txBody>
          <a:bodyPr>
            <a:normAutofit fontScale="90000"/>
          </a:bodyPr>
          <a:lstStyle/>
          <a:p>
            <a:r>
              <a:rPr lang="es-CO" b="1" dirty="0" smtClean="0">
                <a:latin typeface="Agency FB" pitchFamily="34" charset="0"/>
              </a:rPr>
              <a:t>Recuerda: De la elección que tu tomes en la vida, dependerá tu futuro.</a:t>
            </a:r>
            <a:endParaRPr lang="es-CO" b="1" dirty="0">
              <a:latin typeface="Agency FB" pitchFamily="34" charset="0"/>
            </a:endParaRPr>
          </a:p>
        </p:txBody>
      </p:sp>
      <p:pic>
        <p:nvPicPr>
          <p:cNvPr id="3074" name="Picture 2" descr="http://educandoconlabiblia.webs.com/El_Cielo_y_el_Infieno_Rumbo_a_donde_Va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772816"/>
            <a:ext cx="7038975" cy="352839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475656" y="5307603"/>
            <a:ext cx="6048671" cy="1200329"/>
          </a:xfrm>
          <a:prstGeom prst="rect">
            <a:avLst/>
          </a:prstGeom>
          <a:solidFill>
            <a:schemeClr val="bg2">
              <a:lumMod val="75000"/>
            </a:schemeClr>
          </a:solidFill>
        </p:spPr>
        <p:txBody>
          <a:bodyPr wrap="square">
            <a:spAutoFit/>
          </a:bodyPr>
          <a:lstStyle/>
          <a:p>
            <a:pPr algn="ctr"/>
            <a:r>
              <a:rPr lang="es-CO" sz="3600" b="1" dirty="0">
                <a:latin typeface="Agency FB" pitchFamily="34" charset="0"/>
              </a:rPr>
              <a:t>Muerte eterna o Vida eterna</a:t>
            </a:r>
            <a:r>
              <a:rPr lang="es-CO" sz="3600" b="1" dirty="0" smtClean="0">
                <a:latin typeface="Agency FB" pitchFamily="34" charset="0"/>
              </a:rPr>
              <a:t>.</a:t>
            </a:r>
          </a:p>
          <a:p>
            <a:pPr algn="ctr"/>
            <a:r>
              <a:rPr lang="es-CO" sz="3600" b="1" dirty="0" smtClean="0">
                <a:latin typeface="Agency FB" pitchFamily="34" charset="0"/>
              </a:rPr>
              <a:t> Ver Deut.30:19</a:t>
            </a:r>
            <a:r>
              <a:rPr lang="es-CO" sz="3600" b="1" dirty="0" smtClean="0"/>
              <a:t>.</a:t>
            </a:r>
            <a:endParaRPr lang="es-CO" sz="3600" b="1" dirty="0"/>
          </a:p>
        </p:txBody>
      </p:sp>
    </p:spTree>
    <p:extLst>
      <p:ext uri="{BB962C8B-B14F-4D97-AF65-F5344CB8AC3E}">
        <p14:creationId xmlns:p14="http://schemas.microsoft.com/office/powerpoint/2010/main" val="163248314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629950"/>
            <a:ext cx="6048671"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63687" y="5589240"/>
            <a:ext cx="6048671" cy="861774"/>
          </a:xfrm>
          <a:prstGeom prst="rect">
            <a:avLst/>
          </a:prstGeom>
        </p:spPr>
        <p:txBody>
          <a:bodyPr wrap="square">
            <a:spAutoFit/>
          </a:bodyPr>
          <a:lstStyle/>
          <a:p>
            <a:pPr algn="ctr"/>
            <a:r>
              <a:rPr lang="es-CO" sz="3200" b="1" dirty="0">
                <a:latin typeface="Agency FB" pitchFamily="34" charset="0"/>
              </a:rPr>
              <a:t>DIOS los bendiga y ayude cada día.</a:t>
            </a:r>
          </a:p>
          <a:p>
            <a:endParaRPr lang="es-CO" dirty="0"/>
          </a:p>
        </p:txBody>
      </p:sp>
    </p:spTree>
    <p:extLst>
      <p:ext uri="{BB962C8B-B14F-4D97-AF65-F5344CB8AC3E}">
        <p14:creationId xmlns:p14="http://schemas.microsoft.com/office/powerpoint/2010/main" val="3244586498"/>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766</TotalTime>
  <Words>1184</Words>
  <Application>Microsoft Office PowerPoint</Application>
  <PresentationFormat>Presentación en pantalla (4:3)</PresentationFormat>
  <Paragraphs>57</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Jesús te ama</vt:lpstr>
      <vt:lpstr>Presentación de PowerPoint</vt:lpstr>
      <vt:lpstr>Presentación de PowerPoint</vt:lpstr>
      <vt:lpstr>Presentación de PowerPoint</vt:lpstr>
      <vt:lpstr>Presentación de PowerPoint</vt:lpstr>
      <vt:lpstr>Presentación de PowerPoint</vt:lpstr>
      <vt:lpstr>¿Cuál fue el resultado de estos cuatro jóvenes por decidirse por el redimen vegetariano?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Recuerda: De la elección que tu tomes en la vida, dependerá tu futuro.</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JESÚS TE AMA</dc:title>
  <dc:creator>FAMILIA FIERRO CH</dc:creator>
  <cp:lastModifiedBy>HUMBERTO</cp:lastModifiedBy>
  <cp:revision>59</cp:revision>
  <dcterms:created xsi:type="dcterms:W3CDTF">2013-05-26T07:01:15Z</dcterms:created>
  <dcterms:modified xsi:type="dcterms:W3CDTF">2015-09-05T01:31:23Z</dcterms:modified>
</cp:coreProperties>
</file>